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Gentium Basic" panose="020B060402020202020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isCsF7UyOJ5NxVs5k+SPk9JLO1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1638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:notes"/>
          <p:cNvSpPr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:notes"/>
          <p:cNvSpPr/>
          <p:nvPr/>
        </p:nvSpPr>
        <p:spPr>
          <a:xfrm>
            <a:off x="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Sukanya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6c25dae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1638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gd6c25daeea_0_0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2200" cy="3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d6c25daeea_0_0:notes"/>
          <p:cNvSpPr/>
          <p:nvPr/>
        </p:nvSpPr>
        <p:spPr>
          <a:xfrm>
            <a:off x="3884760" y="8685360"/>
            <a:ext cx="29676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d6c25daeea_0_0:notes"/>
          <p:cNvSpPr/>
          <p:nvPr/>
        </p:nvSpPr>
        <p:spPr>
          <a:xfrm>
            <a:off x="0" y="8685360"/>
            <a:ext cx="29676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Sukanya</a:t>
            </a:r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1638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:notes"/>
          <p:cNvSpPr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:notes"/>
          <p:cNvSpPr/>
          <p:nvPr/>
        </p:nvSpPr>
        <p:spPr>
          <a:xfrm>
            <a:off x="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Sukanya</a:t>
            </a:r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1638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1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1:notes"/>
          <p:cNvSpPr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1:notes"/>
          <p:cNvSpPr/>
          <p:nvPr/>
        </p:nvSpPr>
        <p:spPr>
          <a:xfrm>
            <a:off x="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Sukanya</a:t>
            </a:r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1638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:notes"/>
          <p:cNvSpPr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:notes"/>
          <p:cNvSpPr/>
          <p:nvPr/>
        </p:nvSpPr>
        <p:spPr>
          <a:xfrm>
            <a:off x="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Sukanya</a:t>
            </a:r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1638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:notes"/>
          <p:cNvSpPr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:notes"/>
          <p:cNvSpPr/>
          <p:nvPr/>
        </p:nvSpPr>
        <p:spPr>
          <a:xfrm>
            <a:off x="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Sukanya</a:t>
            </a:r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1638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:notes"/>
          <p:cNvSpPr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:notes"/>
          <p:cNvSpPr/>
          <p:nvPr/>
        </p:nvSpPr>
        <p:spPr>
          <a:xfrm>
            <a:off x="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Sukanya</a:t>
            </a:r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1638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:notes"/>
          <p:cNvSpPr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:notes"/>
          <p:cNvSpPr/>
          <p:nvPr/>
        </p:nvSpPr>
        <p:spPr>
          <a:xfrm>
            <a:off x="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Sukanya</a:t>
            </a:r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1638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:notes"/>
          <p:cNvSpPr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:notes"/>
          <p:cNvSpPr/>
          <p:nvPr/>
        </p:nvSpPr>
        <p:spPr>
          <a:xfrm>
            <a:off x="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Sukanya</a:t>
            </a:r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1638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:notes"/>
          <p:cNvSpPr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:notes"/>
          <p:cNvSpPr/>
          <p:nvPr/>
        </p:nvSpPr>
        <p:spPr>
          <a:xfrm>
            <a:off x="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Sukanya</a:t>
            </a:r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1638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p8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8:notes"/>
          <p:cNvSpPr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:notes"/>
          <p:cNvSpPr/>
          <p:nvPr/>
        </p:nvSpPr>
        <p:spPr>
          <a:xfrm>
            <a:off x="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Sukanya</a:t>
            </a:r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1638" cy="3082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p9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2080" cy="359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9:notes"/>
          <p:cNvSpPr/>
          <p:nvPr/>
        </p:nvSpPr>
        <p:spPr>
          <a:xfrm>
            <a:off x="388476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9:notes"/>
          <p:cNvSpPr/>
          <p:nvPr/>
        </p:nvSpPr>
        <p:spPr>
          <a:xfrm>
            <a:off x="0" y="8685360"/>
            <a:ext cx="2967480" cy="45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Sukanya</a:t>
            </a:r>
            <a:endParaRPr sz="12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8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0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>
            <a:spLocks noGrp="1"/>
          </p:cNvSpPr>
          <p:nvPr>
            <p:ph type="subTitle" idx="1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/>
          <p:nvPr/>
        </p:nvSpPr>
        <p:spPr>
          <a:xfrm>
            <a:off x="0" y="6552000"/>
            <a:ext cx="12187800" cy="301680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646640" cy="132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13"/>
          <p:cNvCxnSpPr/>
          <p:nvPr/>
        </p:nvCxnSpPr>
        <p:spPr>
          <a:xfrm>
            <a:off x="0" y="1325520"/>
            <a:ext cx="12191760" cy="360"/>
          </a:xfrm>
          <a:prstGeom prst="straightConnector1">
            <a:avLst/>
          </a:prstGeom>
          <a:noFill/>
          <a:ln w="57225" cap="flat" cmpd="sng">
            <a:solidFill>
              <a:srgbClr val="FCD5B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13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ating,_ventilation,_and_air_condition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explainthatstuff.com/thermostats.html" TargetMode="External"/><Relationship Id="rId4" Type="http://schemas.openxmlformats.org/officeDocument/2006/relationships/hyperlink" Target="https://en.wikipedia.org/wiki/Thermostat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ADA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"/>
          <p:cNvCxnSpPr/>
          <p:nvPr/>
        </p:nvCxnSpPr>
        <p:spPr>
          <a:xfrm>
            <a:off x="0" y="2350800"/>
            <a:ext cx="12191760" cy="360"/>
          </a:xfrm>
          <a:prstGeom prst="straightConnector1">
            <a:avLst/>
          </a:prstGeom>
          <a:noFill/>
          <a:ln w="63350" cap="flat" cmpd="sng">
            <a:solidFill>
              <a:srgbClr val="B0C6E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"/>
          <p:cNvSpPr/>
          <p:nvPr/>
        </p:nvSpPr>
        <p:spPr>
          <a:xfrm>
            <a:off x="3632888" y="2972272"/>
            <a:ext cx="8699156" cy="181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FF3300"/>
                </a:solidFill>
                <a:latin typeface="Calibri"/>
                <a:ea typeface="Calibri"/>
                <a:cs typeface="Calibri"/>
                <a:sym typeface="Calibri"/>
              </a:rPr>
              <a:t>HVAC</a:t>
            </a:r>
            <a:r>
              <a:rPr lang="en-US" sz="4400" b="0" i="0" u="none" strike="noStrike" cap="none">
                <a:solidFill>
                  <a:srgbClr val="FF3300"/>
                </a:solidFill>
                <a:latin typeface="Calibri"/>
                <a:ea typeface="Calibri"/>
                <a:cs typeface="Calibri"/>
                <a:sym typeface="Calibri"/>
              </a:rPr>
              <a:t> Controller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"/>
          <p:cNvSpPr/>
          <p:nvPr/>
        </p:nvSpPr>
        <p:spPr>
          <a:xfrm>
            <a:off x="3418380" y="1586610"/>
            <a:ext cx="4435978" cy="62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7030A0"/>
                </a:solidFill>
                <a:latin typeface="Gentium Basic"/>
                <a:ea typeface="Gentium Basic"/>
                <a:cs typeface="Gentium Basic"/>
                <a:sym typeface="Gentium Basic"/>
              </a:rPr>
              <a:t>Internet of Things(CS5453)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"/>
          <p:cNvSpPr/>
          <p:nvPr/>
        </p:nvSpPr>
        <p:spPr>
          <a:xfrm>
            <a:off x="5813280" y="4896000"/>
            <a:ext cx="6197488" cy="125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Pratik Madhukar Lahase (CS20MTECH11003)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Tahir Ahmed Shaik (CS20MTECH14007)</a:t>
            </a:r>
            <a:endParaRPr sz="24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Ashish Kishor (CS20MTECH11002)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" name="Google Shape;73;p1"/>
          <p:cNvCxnSpPr/>
          <p:nvPr/>
        </p:nvCxnSpPr>
        <p:spPr>
          <a:xfrm>
            <a:off x="-72000" y="4680000"/>
            <a:ext cx="12191760" cy="360"/>
          </a:xfrm>
          <a:prstGeom prst="straightConnector1">
            <a:avLst/>
          </a:prstGeom>
          <a:noFill/>
          <a:ln w="63350" cap="flat" cmpd="sng">
            <a:solidFill>
              <a:srgbClr val="B0C6E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1"/>
          <p:cNvSpPr/>
          <p:nvPr/>
        </p:nvSpPr>
        <p:spPr>
          <a:xfrm>
            <a:off x="8610480" y="6500520"/>
            <a:ext cx="2738880" cy="36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/>
          <p:nvPr/>
        </p:nvSpPr>
        <p:spPr>
          <a:xfrm>
            <a:off x="522360" y="5763960"/>
            <a:ext cx="5792040" cy="39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Indian Institute of Technology, Hyderabad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6c25daeea_0_0"/>
          <p:cNvSpPr/>
          <p:nvPr/>
        </p:nvSpPr>
        <p:spPr>
          <a:xfrm>
            <a:off x="1583148" y="222992"/>
            <a:ext cx="9347100" cy="941400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Interface: Contd..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d6c25daeea_0_0"/>
          <p:cNvSpPr/>
          <p:nvPr/>
        </p:nvSpPr>
        <p:spPr>
          <a:xfrm>
            <a:off x="8610480" y="6516000"/>
            <a:ext cx="27390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d6c25daeea_0_0"/>
          <p:cNvSpPr/>
          <p:nvPr/>
        </p:nvSpPr>
        <p:spPr>
          <a:xfrm>
            <a:off x="313920" y="1563480"/>
            <a:ext cx="7586400" cy="49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gd6c25daee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000" y="1754800"/>
            <a:ext cx="6320825" cy="377815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/>
          <p:nvPr/>
        </p:nvSpPr>
        <p:spPr>
          <a:xfrm>
            <a:off x="1583148" y="222992"/>
            <a:ext cx="9347040" cy="941400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8610480" y="6516000"/>
            <a:ext cx="2738880" cy="36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"/>
          <p:cNvSpPr/>
          <p:nvPr/>
        </p:nvSpPr>
        <p:spPr>
          <a:xfrm>
            <a:off x="313920" y="1563480"/>
            <a:ext cx="7586280" cy="49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"/>
          <p:cNvSpPr/>
          <p:nvPr/>
        </p:nvSpPr>
        <p:spPr>
          <a:xfrm>
            <a:off x="481263" y="1734666"/>
            <a:ext cx="11153274" cy="13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</a:t>
            </a:r>
            <a:r>
              <a:rPr lang="en-US" sz="1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https://en.wikipedia.org/wiki/Heating,_ventilation,_and_air_conditioning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</a:t>
            </a:r>
            <a:r>
              <a:rPr lang="en-US" sz="1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https://en.wikipedia.org/wiki/Thermostat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</a:t>
            </a:r>
            <a:r>
              <a:rPr lang="en-US" sz="18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https://www.explainthatstuff.com/thermostats.html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M. Fukuta, K. Matsui, M. Ito and H. Nishi, "Proposal for home energy management system to survey          </a:t>
            </a:r>
            <a:endParaRPr/>
          </a:p>
        </p:txBody>
      </p:sp>
      <p:sp>
        <p:nvSpPr>
          <p:cNvPr id="224" name="Google Shape;224;p10"/>
          <p:cNvSpPr txBox="1"/>
          <p:nvPr/>
        </p:nvSpPr>
        <p:spPr>
          <a:xfrm>
            <a:off x="782053" y="3008103"/>
            <a:ext cx="945682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individual thermal comfort range for HVAC control with little contribution from users," 2015 IEEE 13th International Conference on Industrial Informatics (INDIN), 2015, pp. 658-663, doi: 10.1109/INDIN.2015.7281813.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/>
          <p:nvPr/>
        </p:nvSpPr>
        <p:spPr>
          <a:xfrm>
            <a:off x="1583148" y="222992"/>
            <a:ext cx="9347040" cy="941400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Appendix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1"/>
          <p:cNvSpPr/>
          <p:nvPr/>
        </p:nvSpPr>
        <p:spPr>
          <a:xfrm>
            <a:off x="8610480" y="6516000"/>
            <a:ext cx="2738880" cy="36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1"/>
          <p:cNvSpPr/>
          <p:nvPr/>
        </p:nvSpPr>
        <p:spPr>
          <a:xfrm>
            <a:off x="313920" y="1563480"/>
            <a:ext cx="7586280" cy="49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4" name="Google Shape;234;p11"/>
          <p:cNvGraphicFramePr/>
          <p:nvPr/>
        </p:nvGraphicFramePr>
        <p:xfrm>
          <a:off x="3553295" y="2190493"/>
          <a:ext cx="1107530" cy="118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4" imgW="1107530" imgH="1188701" progId="Package">
                  <p:embed/>
                </p:oleObj>
              </mc:Choice>
              <mc:Fallback>
                <p:oleObj r:id="rId4" imgW="1107530" imgH="1188701" progId="Package">
                  <p:embed/>
                  <p:pic>
                    <p:nvPicPr>
                      <p:cNvPr id="234" name="Google Shape;234;p11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3553295" y="2190493"/>
                        <a:ext cx="1107530" cy="1188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" name="Google Shape;235;p11"/>
          <p:cNvGraphicFramePr/>
          <p:nvPr/>
        </p:nvGraphicFramePr>
        <p:xfrm>
          <a:off x="1078650" y="2181008"/>
          <a:ext cx="2223208" cy="1875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r:id="rId6" imgW="2223208" imgH="1875832" progId="AcroExch.Document.11">
                  <p:embed/>
                </p:oleObj>
              </mc:Choice>
              <mc:Fallback>
                <p:oleObj r:id="rId6" imgW="2223208" imgH="1875832" progId="AcroExch.Document.11">
                  <p:embed/>
                  <p:pic>
                    <p:nvPicPr>
                      <p:cNvPr id="235" name="Google Shape;235;p11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1078650" y="2181008"/>
                        <a:ext cx="2223208" cy="18758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" name="Google Shape;236;p11"/>
          <p:cNvGraphicFramePr/>
          <p:nvPr/>
        </p:nvGraphicFramePr>
        <p:xfrm>
          <a:off x="5609287" y="2257169"/>
          <a:ext cx="1576601" cy="1055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8" imgW="1576601" imgH="1055351" progId="Package">
                  <p:embed/>
                </p:oleObj>
              </mc:Choice>
              <mc:Fallback>
                <p:oleObj r:id="rId8" imgW="1576601" imgH="1055351" progId="Package">
                  <p:embed/>
                  <p:pic>
                    <p:nvPicPr>
                      <p:cNvPr id="236" name="Google Shape;236;p11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/>
                    </p:blipFill>
                    <p:spPr>
                      <a:xfrm>
                        <a:off x="5609287" y="2257169"/>
                        <a:ext cx="1576601" cy="1055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"/>
          <p:cNvSpPr/>
          <p:nvPr/>
        </p:nvSpPr>
        <p:spPr>
          <a:xfrm>
            <a:off x="8610480" y="6500520"/>
            <a:ext cx="2738880" cy="36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2"/>
          <p:cNvSpPr/>
          <p:nvPr/>
        </p:nvSpPr>
        <p:spPr>
          <a:xfrm>
            <a:off x="7547040" y="4913280"/>
            <a:ext cx="4308480" cy="75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strike="noStrike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</a:t>
            </a:r>
            <a:r>
              <a:rPr lang="en-US" sz="4400" b="0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400" b="0" strike="noStrike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YOU!</a:t>
            </a:r>
            <a:r>
              <a:rPr lang="en-US" sz="4400" b="0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/>
          <p:nvPr/>
        </p:nvSpPr>
        <p:spPr>
          <a:xfrm>
            <a:off x="1605112" y="210827"/>
            <a:ext cx="9347040" cy="941400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Architecture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8610480" y="6516000"/>
            <a:ext cx="2738880" cy="36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6887715" y="3008588"/>
            <a:ext cx="7586280" cy="49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CS5453: Internet of Things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Jan 2021</a:t>
            </a:r>
            <a:endParaRPr sz="1800" b="0" i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" name="Google Shape;86;p2"/>
          <p:cNvGrpSpPr/>
          <p:nvPr/>
        </p:nvGrpSpPr>
        <p:grpSpPr>
          <a:xfrm>
            <a:off x="1450800" y="1470454"/>
            <a:ext cx="9415965" cy="4998240"/>
            <a:chOff x="76213" y="5759"/>
            <a:chExt cx="7150185" cy="5682861"/>
          </a:xfrm>
        </p:grpSpPr>
        <p:sp>
          <p:nvSpPr>
            <p:cNvPr id="87" name="Google Shape;87;p2"/>
            <p:cNvSpPr/>
            <p:nvPr/>
          </p:nvSpPr>
          <p:spPr>
            <a:xfrm>
              <a:off x="2573300" y="2080075"/>
              <a:ext cx="1390200" cy="1342200"/>
            </a:xfrm>
            <a:prstGeom prst="ellipse">
              <a:avLst/>
            </a:prstGeom>
            <a:solidFill>
              <a:srgbClr val="EA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Central Hub/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Coordinator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Python Server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8" name="Google Shape;88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8975" y="1256450"/>
              <a:ext cx="1958925" cy="713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2"/>
            <p:cNvSpPr txBox="1"/>
            <p:nvPr/>
          </p:nvSpPr>
          <p:spPr>
            <a:xfrm>
              <a:off x="106594" y="5759"/>
              <a:ext cx="1938897" cy="109525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Air Conditioner </a:t>
              </a: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Python Client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State : ON/OFF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 : 16 to 28* C Temp (+/-)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Fan Speed : [1 to 4]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" name="Google Shape;90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1513" y="2048100"/>
              <a:ext cx="1047275" cy="1047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2"/>
            <p:cNvSpPr txBox="1"/>
            <p:nvPr/>
          </p:nvSpPr>
          <p:spPr>
            <a:xfrm>
              <a:off x="76213" y="3083394"/>
              <a:ext cx="1318469" cy="88454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Fan </a:t>
              </a:r>
              <a:r>
                <a:rPr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Python Client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State: ON/OFF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Speed : 1 to 5 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" name="Google Shape;92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27550" y="3574850"/>
              <a:ext cx="1145750" cy="1145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2"/>
            <p:cNvSpPr txBox="1"/>
            <p:nvPr/>
          </p:nvSpPr>
          <p:spPr>
            <a:xfrm>
              <a:off x="531121" y="4156193"/>
              <a:ext cx="864863" cy="153242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Room Heater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Python Client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State : ON/OFF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 : 28* C to 35* C(+/-)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" name="Google Shape;94;p2"/>
            <p:cNvCxnSpPr/>
            <p:nvPr/>
          </p:nvCxnSpPr>
          <p:spPr>
            <a:xfrm rot="10800000">
              <a:off x="2045490" y="1799636"/>
              <a:ext cx="731400" cy="477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5" name="Google Shape;95;p2"/>
            <p:cNvCxnSpPr/>
            <p:nvPr/>
          </p:nvCxnSpPr>
          <p:spPr>
            <a:xfrm flipH="1">
              <a:off x="1219400" y="2751175"/>
              <a:ext cx="1353900" cy="42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6" name="Google Shape;96;p2"/>
            <p:cNvCxnSpPr/>
            <p:nvPr/>
          </p:nvCxnSpPr>
          <p:spPr>
            <a:xfrm flipH="1">
              <a:off x="2379990" y="3225714"/>
              <a:ext cx="396900" cy="38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97" name="Google Shape;97;p2"/>
            <p:cNvSpPr/>
            <p:nvPr/>
          </p:nvSpPr>
          <p:spPr>
            <a:xfrm>
              <a:off x="2611250" y="266750"/>
              <a:ext cx="1186500" cy="10314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E5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Sensor 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Implemented in python 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Generates Temp b/w 15*C to 49*C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2524150" y="1327694"/>
              <a:ext cx="1863137" cy="5742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Random Number Logic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029050" y="3820625"/>
              <a:ext cx="1145700" cy="1664357"/>
            </a:xfrm>
            <a:prstGeom prst="snip1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Rules Engine in CENTRAL HUB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Some Rules logic based upon temp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If temp &lt;= 21* C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 ……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eyc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0" name="Google Shape;100;p2"/>
            <p:cNvCxnSpPr/>
            <p:nvPr/>
          </p:nvCxnSpPr>
          <p:spPr>
            <a:xfrm rot="10800000">
              <a:off x="3530500" y="3402725"/>
              <a:ext cx="71400" cy="41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1" name="Google Shape;101;p2"/>
            <p:cNvCxnSpPr/>
            <p:nvPr/>
          </p:nvCxnSpPr>
          <p:spPr>
            <a:xfrm flipH="1">
              <a:off x="3268450" y="1327725"/>
              <a:ext cx="187200" cy="752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2" name="Google Shape;102;p2"/>
            <p:cNvSpPr/>
            <p:nvPr/>
          </p:nvSpPr>
          <p:spPr>
            <a:xfrm>
              <a:off x="4632100" y="944125"/>
              <a:ext cx="1091700" cy="1145700"/>
            </a:xfrm>
            <a:prstGeom prst="can">
              <a:avLst>
                <a:gd name="adj" fmla="val 25000"/>
              </a:avLst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cxnSp>
          <p:nvCxnSpPr>
            <p:cNvPr id="103" name="Google Shape;103;p2"/>
            <p:cNvCxnSpPr/>
            <p:nvPr/>
          </p:nvCxnSpPr>
          <p:spPr>
            <a:xfrm rot="10800000" flipH="1">
              <a:off x="3759910" y="1517036"/>
              <a:ext cx="872100" cy="759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" name="Google Shape;104;p2"/>
            <p:cNvSpPr/>
            <p:nvPr/>
          </p:nvSpPr>
          <p:spPr>
            <a:xfrm>
              <a:off x="5723800" y="81125"/>
              <a:ext cx="1091700" cy="9147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User Interface 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Webpage 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810398" y="1118722"/>
              <a:ext cx="1416000" cy="7965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106" name="Google Shape;106;p2"/>
            <p:cNvCxnSpPr/>
            <p:nvPr/>
          </p:nvCxnSpPr>
          <p:spPr>
            <a:xfrm>
              <a:off x="6815500" y="538475"/>
              <a:ext cx="149100" cy="594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2"/>
            <p:cNvCxnSpPr/>
            <p:nvPr/>
          </p:nvCxnSpPr>
          <p:spPr>
            <a:xfrm flipH="1">
              <a:off x="5528825" y="317175"/>
              <a:ext cx="206400" cy="619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8" name="Google Shape;108;p2"/>
            <p:cNvCxnSpPr/>
            <p:nvPr/>
          </p:nvCxnSpPr>
          <p:spPr>
            <a:xfrm rot="10800000" flipH="1">
              <a:off x="5177950" y="258025"/>
              <a:ext cx="547500" cy="686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9" name="Google Shape;109;p2"/>
            <p:cNvSpPr txBox="1"/>
            <p:nvPr/>
          </p:nvSpPr>
          <p:spPr>
            <a:xfrm>
              <a:off x="4061500" y="394367"/>
              <a:ext cx="1517085" cy="51855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Get Data &amp; Update User Interface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1574350" y="2382366"/>
              <a:ext cx="718038" cy="674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MQTT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2329225" y="1711258"/>
              <a:ext cx="718038" cy="674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MQTT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2032600" y="3106972"/>
              <a:ext cx="718038" cy="6740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MQTT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3" name="Google Shape;113;p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122175" y="2416000"/>
              <a:ext cx="872100" cy="9147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4" name="Google Shape;114;p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616188" y="1211917"/>
              <a:ext cx="1047275" cy="69818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5" name="Google Shape;115;p2"/>
            <p:cNvCxnSpPr/>
            <p:nvPr/>
          </p:nvCxnSpPr>
          <p:spPr>
            <a:xfrm>
              <a:off x="3963475" y="2751250"/>
              <a:ext cx="158700" cy="122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6" name="Google Shape;116;p2"/>
            <p:cNvSpPr txBox="1"/>
            <p:nvPr/>
          </p:nvSpPr>
          <p:spPr>
            <a:xfrm>
              <a:off x="5094325" y="2416000"/>
              <a:ext cx="1642500" cy="17823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Communication Services b/w all the appliances, the thermostat and the central hub is handled by AWS IoT Core MQTT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7" name="Google Shape;117;p2"/>
            <p:cNvCxnSpPr/>
            <p:nvPr/>
          </p:nvCxnSpPr>
          <p:spPr>
            <a:xfrm rot="-5400000" flipH="1">
              <a:off x="5236675" y="1737550"/>
              <a:ext cx="600" cy="1357500"/>
            </a:xfrm>
            <a:prstGeom prst="bentConnector3">
              <a:avLst>
                <a:gd name="adj1" fmla="val -31283902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118" name="Google Shape;118;p2"/>
            <p:cNvCxnSpPr/>
            <p:nvPr/>
          </p:nvCxnSpPr>
          <p:spPr>
            <a:xfrm>
              <a:off x="3759910" y="3225714"/>
              <a:ext cx="783600" cy="993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19" name="Google Shape;119;p2"/>
            <p:cNvSpPr/>
            <p:nvPr/>
          </p:nvSpPr>
          <p:spPr>
            <a:xfrm>
              <a:off x="4405900" y="4238725"/>
              <a:ext cx="783600" cy="759600"/>
            </a:xfrm>
            <a:prstGeom prst="snip1Rect">
              <a:avLst>
                <a:gd name="adj" fmla="val 16667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Log.txt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{timestamp} &lt;temp&gt;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1618733" y="194344"/>
            <a:ext cx="9509968" cy="941400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Flow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8610480" y="6516000"/>
            <a:ext cx="2738880" cy="36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3343680" y="4176360"/>
            <a:ext cx="9688320" cy="36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3"/>
          <p:cNvGrpSpPr/>
          <p:nvPr/>
        </p:nvGrpSpPr>
        <p:grpSpPr>
          <a:xfrm>
            <a:off x="2966087" y="1707069"/>
            <a:ext cx="6442608" cy="4101325"/>
            <a:chOff x="399972" y="-126251"/>
            <a:chExt cx="5992897" cy="7259428"/>
          </a:xfrm>
        </p:grpSpPr>
        <p:sp>
          <p:nvSpPr>
            <p:cNvPr id="130" name="Google Shape;130;p3"/>
            <p:cNvSpPr/>
            <p:nvPr/>
          </p:nvSpPr>
          <p:spPr>
            <a:xfrm>
              <a:off x="580250" y="1799725"/>
              <a:ext cx="1298100" cy="1308000"/>
            </a:xfrm>
            <a:prstGeom prst="cube">
              <a:avLst>
                <a:gd name="adj" fmla="val 25000"/>
              </a:avLst>
            </a:prstGeom>
            <a:solidFill>
              <a:srgbClr val="EA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 Sensor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" name="Google Shape;131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48675" y="604775"/>
              <a:ext cx="1029400" cy="999844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132" name="Google Shape;132;p3"/>
            <p:cNvCxnSpPr/>
            <p:nvPr/>
          </p:nvCxnSpPr>
          <p:spPr>
            <a:xfrm rot="-5400000">
              <a:off x="1665763" y="716725"/>
              <a:ext cx="808800" cy="1357200"/>
            </a:xfrm>
            <a:prstGeom prst="bentConnector2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133" name="Google Shape;133;p3"/>
            <p:cNvSpPr txBox="1"/>
            <p:nvPr/>
          </p:nvSpPr>
          <p:spPr>
            <a:xfrm>
              <a:off x="2636383" y="1461503"/>
              <a:ext cx="1475404" cy="696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Wait 5 minutes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789450" y="1721050"/>
              <a:ext cx="1357200" cy="1386600"/>
            </a:xfrm>
            <a:prstGeom prst="cube">
              <a:avLst>
                <a:gd name="adj" fmla="val 25000"/>
              </a:avLst>
            </a:pr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Central Hub/ Gateway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5" name="Google Shape;135;p3"/>
            <p:cNvCxnSpPr/>
            <p:nvPr/>
          </p:nvCxnSpPr>
          <p:spPr>
            <a:xfrm rot="5400000">
              <a:off x="3182350" y="992200"/>
              <a:ext cx="600" cy="4231500"/>
            </a:xfrm>
            <a:prstGeom prst="bentConnector3">
              <a:avLst>
                <a:gd name="adj1" fmla="val 7223156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136" name="Google Shape;136;p3"/>
            <p:cNvSpPr txBox="1"/>
            <p:nvPr/>
          </p:nvSpPr>
          <p:spPr>
            <a:xfrm>
              <a:off x="2866755" y="-126251"/>
              <a:ext cx="914640" cy="696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Timer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99972" y="4622590"/>
              <a:ext cx="1648448" cy="1096643"/>
            </a:xfrm>
            <a:prstGeom prst="roundRect">
              <a:avLst>
                <a:gd name="adj" fmla="val 16667"/>
              </a:avLst>
            </a:prstGeom>
            <a:solidFill>
              <a:srgbClr val="EA9999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Random (15,49) * C temperature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158669" y="4020751"/>
              <a:ext cx="1234200" cy="2245534"/>
            </a:xfrm>
            <a:prstGeom prst="snip1Rect">
              <a:avLst>
                <a:gd name="adj" fmla="val 16667"/>
              </a:avLst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Rule engine 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{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Decide params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9" name="Google Shape;139;p3"/>
            <p:cNvCxnSpPr/>
            <p:nvPr/>
          </p:nvCxnSpPr>
          <p:spPr>
            <a:xfrm>
              <a:off x="5553488" y="3190179"/>
              <a:ext cx="84137" cy="82997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0" name="Google Shape;140;p3"/>
            <p:cNvSpPr/>
            <p:nvPr/>
          </p:nvSpPr>
          <p:spPr>
            <a:xfrm>
              <a:off x="3609324" y="3860498"/>
              <a:ext cx="1004925" cy="1524182"/>
            </a:xfrm>
            <a:prstGeom prst="flowChartDocument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Parms{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AC: -------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FAN: ------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Heater:-----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1" name="Google Shape;141;p3"/>
            <p:cNvCxnSpPr>
              <a:endCxn id="140" idx="3"/>
            </p:cNvCxnSpPr>
            <p:nvPr/>
          </p:nvCxnSpPr>
          <p:spPr>
            <a:xfrm rot="10800000">
              <a:off x="4614249" y="4622589"/>
              <a:ext cx="544500" cy="134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42" name="Google Shape;142;p3"/>
            <p:cNvSpPr txBox="1"/>
            <p:nvPr/>
          </p:nvSpPr>
          <p:spPr>
            <a:xfrm>
              <a:off x="3651284" y="5428099"/>
              <a:ext cx="1004923" cy="1705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Decided Parameters sent to devices</a:t>
              </a:r>
              <a:endPara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3" name="Google Shape;143;p3"/>
          <p:cNvCxnSpPr/>
          <p:nvPr/>
        </p:nvCxnSpPr>
        <p:spPr>
          <a:xfrm rot="10800000">
            <a:off x="3489158" y="3534113"/>
            <a:ext cx="11362" cy="8558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/>
          <p:nvPr/>
        </p:nvSpPr>
        <p:spPr>
          <a:xfrm>
            <a:off x="1595179" y="225000"/>
            <a:ext cx="9666379" cy="941400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 Engine Logic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8610480" y="6516000"/>
            <a:ext cx="2738880" cy="36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3343680" y="4176360"/>
            <a:ext cx="9688320" cy="36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" descr="https://lh3.googleusercontent.com/6zJv4BTwJqlbb67Il3ULUXqQ7POAiqth7bP-7dq0K8uSdXmlbscqZNTPeggKyT_p4IQmgiFloQd3NELpdHfqz-AFcsiYlET-GKg9KmOZr2F6d76eTnS63MNflXD7tmC4mV6B_4_-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1670" y="2200680"/>
            <a:ext cx="9215768" cy="1752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/>
          <p:nvPr/>
        </p:nvSpPr>
        <p:spPr>
          <a:xfrm>
            <a:off x="1532510" y="210960"/>
            <a:ext cx="9522001" cy="941400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Interfaces of Appliances Modules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8610480" y="6516000"/>
            <a:ext cx="2738880" cy="36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3343680" y="4176360"/>
            <a:ext cx="9688320" cy="36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2510" y="1359568"/>
            <a:ext cx="9522001" cy="5156432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/>
          <p:nvPr/>
        </p:nvSpPr>
        <p:spPr>
          <a:xfrm>
            <a:off x="1583148" y="210960"/>
            <a:ext cx="9347040" cy="941400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Interface: Home Page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8610480" y="6516000"/>
            <a:ext cx="2738880" cy="36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313920" y="1563480"/>
            <a:ext cx="7586280" cy="49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3148" y="1383632"/>
            <a:ext cx="9347040" cy="5132368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/>
          <p:nvPr/>
        </p:nvSpPr>
        <p:spPr>
          <a:xfrm>
            <a:off x="1583148" y="210960"/>
            <a:ext cx="9347040" cy="941400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Interface: Login Page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8610480" y="6516000"/>
            <a:ext cx="2738880" cy="36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313920" y="1563480"/>
            <a:ext cx="7586280" cy="49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3148" y="1563481"/>
            <a:ext cx="9347040" cy="498672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/>
          <p:nvPr/>
        </p:nvSpPr>
        <p:spPr>
          <a:xfrm>
            <a:off x="1583148" y="210960"/>
            <a:ext cx="9347040" cy="941400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Interface: Dashboard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8610480" y="6516000"/>
            <a:ext cx="2738880" cy="36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313920" y="1563480"/>
            <a:ext cx="7586280" cy="49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3148" y="1419727"/>
            <a:ext cx="9347040" cy="5096274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/>
          <p:nvPr/>
        </p:nvSpPr>
        <p:spPr>
          <a:xfrm>
            <a:off x="1583148" y="222992"/>
            <a:ext cx="9347040" cy="941400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E46C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Interface: Contd..</a:t>
            </a:r>
            <a:endParaRPr sz="44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8610480" y="6516000"/>
            <a:ext cx="2738880" cy="36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6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313920" y="1563480"/>
            <a:ext cx="7586280" cy="49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3148" y="1455820"/>
            <a:ext cx="9347040" cy="4932947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360</Words>
  <Application>Microsoft Office PowerPoint</Application>
  <PresentationFormat>Widescreen</PresentationFormat>
  <Paragraphs>121</Paragraphs>
  <Slides>13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Times New Roman</vt:lpstr>
      <vt:lpstr>Gentium Basic</vt:lpstr>
      <vt:lpstr>Calibri</vt:lpstr>
      <vt:lpstr>Arial</vt:lpstr>
      <vt:lpstr>Office Theme</vt:lpstr>
      <vt:lpstr>Package</vt:lpstr>
      <vt:lpstr>Adobe 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</dc:creator>
  <cp:lastModifiedBy>Windows User</cp:lastModifiedBy>
  <cp:revision>2</cp:revision>
  <dcterms:created xsi:type="dcterms:W3CDTF">2013-08-18T15:50:08Z</dcterms:created>
  <dcterms:modified xsi:type="dcterms:W3CDTF">2021-05-01T10:08:48Z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18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20</vt:i4>
  </property>
</Properties>
</file>